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4262beada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4262beada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42126e949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42126e949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2126e949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42126e949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42126e9490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42126e949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42126e9490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42126e9490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42126e949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42126e949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42126e949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42126e949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42126e949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42126e949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42126e949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42126e949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42126e9490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42126e9490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42126e9490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42126e9490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42126e949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42126e949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42126e9490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42126e9490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6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ocs.google.com/document/d/1Gni5Mp2Jew4QvwfDKkycXp90986aXYCBg7ZAxfAqsq4/edit?usp=sharing" TargetMode="External"/><Relationship Id="rId4" Type="http://schemas.openxmlformats.org/officeDocument/2006/relationships/hyperlink" Target="https://public.tableau.com/views/MarketFlash_17424097216220/Dashboard1?:language=de-DE&amp;:sid=07F5136462294646A85B7A861AAF970F-0:0&amp;:redirect=auth&amp;:display_count=n&amp;:origin=viz_share_link" TargetMode="External"/><Relationship Id="rId5" Type="http://schemas.openxmlformats.org/officeDocument/2006/relationships/hyperlink" Target="https://lucid.app/lucidchart/6f564b13-5d9a-491d-8f4f-94a1411883ca/edit?viewport_loc=-389%2C-1065%2C2689%2C1364%2CrJ81TqOTb5TR&amp;invitationId=inv_fd524a2e-ac65-40a8-86f6-d14e3e118e7e" TargetMode="External"/><Relationship Id="rId6" Type="http://schemas.openxmlformats.org/officeDocument/2006/relationships/hyperlink" Target="https://www.loom.com/share/0b9f8865155b4b68b5312f583d9cc08b?sid=b6ef99d5-54c5-4261-9763-76c2cb38cd2c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6200"/>
            <a:ext cx="7791575" cy="507304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577600" y="4690325"/>
            <a:ext cx="31038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Heike Reichert, March 2025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175" y="311075"/>
            <a:ext cx="7330475" cy="449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Backup Slides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 Slides</a:t>
            </a:r>
            <a:endParaRPr/>
          </a:p>
        </p:txBody>
      </p:sp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75" y="33850"/>
            <a:ext cx="8881802" cy="510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Insights with Tableau</a:t>
            </a:r>
            <a:endParaRPr/>
          </a:p>
        </p:txBody>
      </p:sp>
      <p:sp>
        <p:nvSpPr>
          <p:cNvPr id="171" name="Google Shape;17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Overall, Views, Likes, Clicks and Conversions show a simultaneous behaviour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From January to December 2023 both, Clicks and Conversions show an increase with a peak in June/July and a decline in the 2nd half of the year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The conversion rate at the end of 2023 is below the start value in January 2023, the Clicks also show a negative trend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Clicks and Conversion rates in UK are highest, in India lowest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Platform analysis: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No real performance outliers for the 5 available platforms Facebook, YouTube, TikTok, Instagram and email in total, though different behaviours in the locations which are compensated for total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Tik Tok has the most Clicks and Conversions, followed by Facebook and Youtube in total 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Email still has a quite high performance rate 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Instagram has the lowest performance overall and for the most locations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t/>
            </a:r>
            <a:endParaRPr/>
          </a:p>
        </p:txBody>
      </p:sp>
      <p:sp>
        <p:nvSpPr>
          <p:cNvPr id="172" name="Google Shape;172;p25"/>
          <p:cNvSpPr/>
          <p:nvPr/>
        </p:nvSpPr>
        <p:spPr>
          <a:xfrm>
            <a:off x="311700" y="508925"/>
            <a:ext cx="475200" cy="44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Insights with Tableau (cont.)</a:t>
            </a:r>
            <a:endParaRPr/>
          </a:p>
        </p:txBody>
      </p:sp>
      <p:sp>
        <p:nvSpPr>
          <p:cNvPr id="178" name="Google Shape;17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Age groups of 18-40, 40-60 and 60+ are almost equally distributed, age group of 13-19 years is represented less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age group 18-40 have the highest Conversion and Click rate, the conversion rate declines with highest age groups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Male and female users are almost equally distributed, but the rate of unknown gender is very high due to insufficient data.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Males and Females both prefer TikTok with regard to Clicks and Conversions, the different age groups do not show a consistent preference and also diverge for Clicks and Conversions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Instagram is the preferred platform for Conversions for seniors in the age group of 60+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Highest activity for conversion is shown on Wednesdays, lowest on Tuesdays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6"/>
          <p:cNvSpPr/>
          <p:nvPr/>
        </p:nvSpPr>
        <p:spPr>
          <a:xfrm>
            <a:off x="311700" y="508925"/>
            <a:ext cx="475200" cy="44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EFEFEF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01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Market Flash Project - introduction and objectives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Database definition - ERD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Database Creation in Beekeeper studio with SQLite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Tableau Dashboard - Usage and Logic</a:t>
            </a:r>
            <a:r>
              <a:rPr lang="en"/>
              <a:t>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Links to deliverables - Lucidchart, SQL code with screenshots, Tableau dashboard, video)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Backup Slides</a:t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411275" y="1158575"/>
            <a:ext cx="370200" cy="34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382325" y="1568511"/>
            <a:ext cx="370200" cy="34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382325" y="2380213"/>
            <a:ext cx="370200" cy="34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382325" y="2798327"/>
            <a:ext cx="370200" cy="38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382325" y="3601850"/>
            <a:ext cx="370200" cy="382500"/>
          </a:xfrm>
          <a:prstGeom prst="rightArrow">
            <a:avLst>
              <a:gd fmla="val 50000" name="adj1"/>
              <a:gd fmla="val 5073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382325" y="1978450"/>
            <a:ext cx="370200" cy="342600"/>
          </a:xfrm>
          <a:prstGeom prst="rightArrow">
            <a:avLst>
              <a:gd fmla="val 50000" name="adj1"/>
              <a:gd fmla="val 5918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Market Flash Project 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279575" y="1120375"/>
            <a:ext cx="8520600" cy="3416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Market Flash is a growing marketing startup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7352F"/>
              </a:buClr>
              <a:buSzPts val="1800"/>
              <a:buChar char="●"/>
            </a:pPr>
            <a:r>
              <a:rPr lang="en">
                <a:solidFill>
                  <a:srgbClr val="37352F"/>
                </a:solidFill>
                <a:highlight>
                  <a:srgbClr val="FFFFFF"/>
                </a:highlight>
              </a:rPr>
              <a:t>Currently all data is in one spreadsheet which is not sufficient any more.</a:t>
            </a:r>
            <a:endParaRPr>
              <a:solidFill>
                <a:srgbClr val="37352F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7352F"/>
              </a:buClr>
              <a:buSzPts val="1800"/>
              <a:buChar char="●"/>
            </a:pPr>
            <a:r>
              <a:rPr lang="en">
                <a:solidFill>
                  <a:srgbClr val="37352F"/>
                </a:solidFill>
                <a:highlight>
                  <a:srgbClr val="FFFFFF"/>
                </a:highlight>
              </a:rPr>
              <a:t>Next Steps: </a:t>
            </a:r>
            <a:endParaRPr>
              <a:solidFill>
                <a:srgbClr val="37352F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37352F"/>
              </a:buClr>
              <a:buSzPts val="1800"/>
              <a:buChar char="○"/>
            </a:pPr>
            <a:r>
              <a:rPr lang="en" sz="1800">
                <a:solidFill>
                  <a:srgbClr val="37352F"/>
                </a:solidFill>
                <a:highlight>
                  <a:srgbClr val="FFFFFF"/>
                </a:highlight>
              </a:rPr>
              <a:t>Designing a database: Functional Entity Relationship Diagram (ERD) </a:t>
            </a:r>
            <a:endParaRPr sz="1800">
              <a:solidFill>
                <a:srgbClr val="37352F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37352F"/>
              </a:buClr>
              <a:buSzPts val="1800"/>
              <a:buChar char="○"/>
            </a:pPr>
            <a:r>
              <a:rPr lang="en" sz="1800">
                <a:solidFill>
                  <a:srgbClr val="37352F"/>
                </a:solidFill>
                <a:highlight>
                  <a:srgbClr val="FFFFFF"/>
                </a:highlight>
              </a:rPr>
              <a:t>Creation of tables with mock data in Beekeeper Studio using SQLite</a:t>
            </a:r>
            <a:endParaRPr sz="1800">
              <a:solidFill>
                <a:srgbClr val="37352F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37352F"/>
              </a:buClr>
              <a:buSzPts val="1800"/>
              <a:buChar char="○"/>
            </a:pPr>
            <a:r>
              <a:rPr lang="en" sz="1800">
                <a:solidFill>
                  <a:srgbClr val="37352F"/>
                </a:solidFill>
                <a:highlight>
                  <a:srgbClr val="FFFFFF"/>
                </a:highlight>
              </a:rPr>
              <a:t>Creating a </a:t>
            </a:r>
            <a:r>
              <a:rPr lang="en" sz="1800">
                <a:solidFill>
                  <a:srgbClr val="37352F"/>
                </a:solidFill>
                <a:highlight>
                  <a:srgbClr val="FFFFFF"/>
                </a:highlight>
              </a:rPr>
              <a:t>dashboard</a:t>
            </a:r>
            <a:r>
              <a:rPr lang="en" sz="1800">
                <a:solidFill>
                  <a:srgbClr val="37352F"/>
                </a:solidFill>
                <a:highlight>
                  <a:srgbClr val="FFFFFF"/>
                </a:highlight>
              </a:rPr>
              <a:t> in Tableau</a:t>
            </a:r>
            <a:endParaRPr sz="1800">
              <a:solidFill>
                <a:srgbClr val="37352F"/>
              </a:solidFill>
              <a:highlight>
                <a:srgbClr val="FFFFFF"/>
              </a:highlight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353175" y="500875"/>
            <a:ext cx="475200" cy="46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158600" y="445025"/>
            <a:ext cx="8520600" cy="5727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Database definition (ERD)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221800" y="1168450"/>
            <a:ext cx="8520600" cy="36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4800"/>
              <a:t>Specification of Entities:</a:t>
            </a:r>
            <a:endParaRPr sz="48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4800"/>
              <a:t>Normalization</a:t>
            </a:r>
            <a:endParaRPr sz="48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4800"/>
              <a:t>No multiple values in one field</a:t>
            </a:r>
            <a:endParaRPr sz="48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4800"/>
              <a:t>Unique identifier</a:t>
            </a:r>
            <a:endParaRPr sz="48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4800"/>
              <a:t>Removal of transitive relationships</a:t>
            </a:r>
            <a:endParaRPr sz="48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4800"/>
              <a:t>Removal of redundancies </a:t>
            </a:r>
            <a:endParaRPr sz="48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4800"/>
              <a:t>Types of Relationship:</a:t>
            </a:r>
            <a:endParaRPr sz="48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4800"/>
              <a:t>1:1</a:t>
            </a:r>
            <a:endParaRPr sz="48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4800"/>
              <a:t>1:many</a:t>
            </a:r>
            <a:endParaRPr sz="48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4800"/>
              <a:t>Many to Many Relationships</a:t>
            </a:r>
            <a:r>
              <a:rPr lang="en" sz="4800"/>
              <a:t>:</a:t>
            </a:r>
            <a:endParaRPr sz="48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4800"/>
              <a:t>Creation of an addition “linkage” entity</a:t>
            </a:r>
            <a:endParaRPr sz="48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4800"/>
              <a:t>Relationship 1: many</a:t>
            </a:r>
            <a:endParaRPr sz="48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4800"/>
              <a:t>Example: Camp_Inf: connecting Influencers and Campaigns</a:t>
            </a:r>
            <a:endParaRPr sz="48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37352F"/>
              </a:buClr>
              <a:buSzPct val="100000"/>
              <a:buChar char="■"/>
            </a:pPr>
            <a:r>
              <a:rPr lang="en" sz="4800">
                <a:solidFill>
                  <a:srgbClr val="37352F"/>
                </a:solidFill>
                <a:highlight>
                  <a:srgbClr val="FFFFFF"/>
                </a:highlight>
              </a:rPr>
              <a:t>One influencer may be hired for </a:t>
            </a:r>
            <a:r>
              <a:rPr lang="en" sz="4800">
                <a:solidFill>
                  <a:srgbClr val="37352F"/>
                </a:solidFill>
                <a:highlight>
                  <a:srgbClr val="FFFF00"/>
                </a:highlight>
              </a:rPr>
              <a:t>one or more</a:t>
            </a:r>
            <a:r>
              <a:rPr lang="en" sz="4800">
                <a:solidFill>
                  <a:srgbClr val="37352F"/>
                </a:solidFill>
                <a:highlight>
                  <a:srgbClr val="FFFFFF"/>
                </a:highlight>
              </a:rPr>
              <a:t> campaigns and one campaign may use </a:t>
            </a:r>
            <a:r>
              <a:rPr lang="en" sz="4800">
                <a:solidFill>
                  <a:srgbClr val="37352F"/>
                </a:solidFill>
                <a:highlight>
                  <a:srgbClr val="FFFF00"/>
                </a:highlight>
              </a:rPr>
              <a:t>one or more</a:t>
            </a:r>
            <a:r>
              <a:rPr lang="en" sz="4800">
                <a:solidFill>
                  <a:srgbClr val="37352F"/>
                </a:solidFill>
                <a:highlight>
                  <a:srgbClr val="FFFFFF"/>
                </a:highlight>
              </a:rPr>
              <a:t> influencers.</a:t>
            </a:r>
            <a:endParaRPr sz="4800"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/>
          <p:nvPr/>
        </p:nvSpPr>
        <p:spPr>
          <a:xfrm>
            <a:off x="109150" y="508925"/>
            <a:ext cx="475200" cy="44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0300" y="1017725"/>
            <a:ext cx="2821100" cy="21799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7641400" y="953825"/>
            <a:ext cx="12009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Name of Entity</a:t>
            </a:r>
            <a:endParaRPr sz="900">
              <a:solidFill>
                <a:schemeClr val="dk2"/>
              </a:solidFill>
            </a:endParaRPr>
          </a:p>
        </p:txBody>
      </p:sp>
      <p:cxnSp>
        <p:nvCxnSpPr>
          <p:cNvPr id="84" name="Google Shape;84;p16"/>
          <p:cNvCxnSpPr>
            <a:stCxn id="85" idx="3"/>
            <a:endCxn id="83" idx="1"/>
          </p:cNvCxnSpPr>
          <p:nvPr/>
        </p:nvCxnSpPr>
        <p:spPr>
          <a:xfrm flipH="1" rot="10800000">
            <a:off x="6639725" y="1082350"/>
            <a:ext cx="1001700" cy="8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" name="Google Shape;85;p16"/>
          <p:cNvSpPr/>
          <p:nvPr/>
        </p:nvSpPr>
        <p:spPr>
          <a:xfrm>
            <a:off x="5906525" y="1101100"/>
            <a:ext cx="733200" cy="134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5098550" y="1285625"/>
            <a:ext cx="235800" cy="134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" name="Google Shape;87;p16"/>
          <p:cNvCxnSpPr>
            <a:stCxn id="86" idx="1"/>
          </p:cNvCxnSpPr>
          <p:nvPr/>
        </p:nvCxnSpPr>
        <p:spPr>
          <a:xfrm flipH="1">
            <a:off x="4366550" y="1352975"/>
            <a:ext cx="732000" cy="1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" name="Google Shape;88;p16"/>
          <p:cNvSpPr txBox="1"/>
          <p:nvPr/>
        </p:nvSpPr>
        <p:spPr>
          <a:xfrm>
            <a:off x="3653775" y="1127475"/>
            <a:ext cx="8475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Primary Key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Constraint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5378250" y="1447025"/>
            <a:ext cx="847500" cy="134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 txBox="1"/>
          <p:nvPr/>
        </p:nvSpPr>
        <p:spPr>
          <a:xfrm>
            <a:off x="3653775" y="1459225"/>
            <a:ext cx="8475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Attribute</a:t>
            </a:r>
            <a:endParaRPr sz="900">
              <a:solidFill>
                <a:schemeClr val="dk2"/>
              </a:solidFill>
            </a:endParaRPr>
          </a:p>
        </p:txBody>
      </p:sp>
      <p:cxnSp>
        <p:nvCxnSpPr>
          <p:cNvPr id="91" name="Google Shape;91;p16"/>
          <p:cNvCxnSpPr/>
          <p:nvPr/>
        </p:nvCxnSpPr>
        <p:spPr>
          <a:xfrm flipH="1">
            <a:off x="4281325" y="1541125"/>
            <a:ext cx="990600" cy="9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" name="Google Shape;92;p16"/>
          <p:cNvSpPr/>
          <p:nvPr/>
        </p:nvSpPr>
        <p:spPr>
          <a:xfrm>
            <a:off x="6359000" y="1447025"/>
            <a:ext cx="1032000" cy="134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 txBox="1"/>
          <p:nvPr/>
        </p:nvSpPr>
        <p:spPr>
          <a:xfrm>
            <a:off x="7647825" y="1324925"/>
            <a:ext cx="12009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Constraints</a:t>
            </a:r>
            <a:endParaRPr sz="900">
              <a:solidFill>
                <a:schemeClr val="dk2"/>
              </a:solidFill>
            </a:endParaRPr>
          </a:p>
        </p:txBody>
      </p:sp>
      <p:cxnSp>
        <p:nvCxnSpPr>
          <p:cNvPr id="94" name="Google Shape;94;p16"/>
          <p:cNvCxnSpPr>
            <a:endCxn id="93" idx="1"/>
          </p:cNvCxnSpPr>
          <p:nvPr/>
        </p:nvCxnSpPr>
        <p:spPr>
          <a:xfrm flipH="1" rot="10800000">
            <a:off x="7391025" y="1453325"/>
            <a:ext cx="256800" cy="4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" name="Google Shape;95;p16"/>
          <p:cNvSpPr/>
          <p:nvPr/>
        </p:nvSpPr>
        <p:spPr>
          <a:xfrm>
            <a:off x="4778725" y="1292975"/>
            <a:ext cx="235800" cy="1808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6"/>
          <p:cNvSpPr txBox="1"/>
          <p:nvPr/>
        </p:nvSpPr>
        <p:spPr>
          <a:xfrm>
            <a:off x="3662550" y="1888400"/>
            <a:ext cx="8475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Relationship</a:t>
            </a:r>
            <a:endParaRPr sz="900">
              <a:solidFill>
                <a:schemeClr val="dk2"/>
              </a:solidFill>
            </a:endParaRPr>
          </a:p>
        </p:txBody>
      </p:sp>
      <p:cxnSp>
        <p:nvCxnSpPr>
          <p:cNvPr id="97" name="Google Shape;97;p16"/>
          <p:cNvCxnSpPr>
            <a:endCxn id="96" idx="3"/>
          </p:cNvCxnSpPr>
          <p:nvPr/>
        </p:nvCxnSpPr>
        <p:spPr>
          <a:xfrm flipH="1">
            <a:off x="4510050" y="1945700"/>
            <a:ext cx="263400" cy="7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" name="Google Shape;98;p16"/>
          <p:cNvSpPr/>
          <p:nvPr/>
        </p:nvSpPr>
        <p:spPr>
          <a:xfrm>
            <a:off x="5098550" y="2780100"/>
            <a:ext cx="235800" cy="134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"/>
          <p:cNvSpPr txBox="1"/>
          <p:nvPr/>
        </p:nvSpPr>
        <p:spPr>
          <a:xfrm>
            <a:off x="3662550" y="2724700"/>
            <a:ext cx="8475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Foreign</a:t>
            </a:r>
            <a:r>
              <a:rPr lang="en" sz="900">
                <a:solidFill>
                  <a:schemeClr val="dk2"/>
                </a:solidFill>
              </a:rPr>
              <a:t> Key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Constraint</a:t>
            </a:r>
            <a:endParaRPr sz="900">
              <a:solidFill>
                <a:schemeClr val="dk2"/>
              </a:solidFill>
            </a:endParaRPr>
          </a:p>
        </p:txBody>
      </p:sp>
      <p:cxnSp>
        <p:nvCxnSpPr>
          <p:cNvPr id="100" name="Google Shape;100;p16"/>
          <p:cNvCxnSpPr>
            <a:stCxn id="98" idx="1"/>
          </p:cNvCxnSpPr>
          <p:nvPr/>
        </p:nvCxnSpPr>
        <p:spPr>
          <a:xfrm flipH="1">
            <a:off x="4410650" y="2847450"/>
            <a:ext cx="687900" cy="3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Database Creation in Beekeeper Studio</a:t>
            </a:r>
            <a:endParaRPr/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26675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Utilizing functional ERD specification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Adding mock data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/>
          <p:nvPr/>
        </p:nvSpPr>
        <p:spPr>
          <a:xfrm>
            <a:off x="311700" y="508925"/>
            <a:ext cx="475200" cy="44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3825" y="1081675"/>
            <a:ext cx="3296100" cy="149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9225" y="2639175"/>
            <a:ext cx="5003750" cy="224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343825" y="445025"/>
            <a:ext cx="8520600" cy="5727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Database Creation in Beekeeper Studio (cont.)</a:t>
            </a:r>
            <a:endParaRPr/>
          </a:p>
        </p:txBody>
      </p:sp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Checking database functionality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joins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Available Entities: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"/>
          <p:cNvSpPr/>
          <p:nvPr/>
        </p:nvSpPr>
        <p:spPr>
          <a:xfrm>
            <a:off x="311700" y="508925"/>
            <a:ext cx="475200" cy="44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18"/>
          <p:cNvPicPr preferRelativeResize="0"/>
          <p:nvPr/>
        </p:nvPicPr>
        <p:blipFill rotWithShape="1">
          <a:blip r:embed="rId3">
            <a:alphaModFix/>
          </a:blip>
          <a:srcRect b="36511" l="0" r="44046" t="0"/>
          <a:stretch/>
        </p:blipFill>
        <p:spPr>
          <a:xfrm>
            <a:off x="754800" y="3409025"/>
            <a:ext cx="845125" cy="168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7075" y="1272250"/>
            <a:ext cx="4006924" cy="317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Tableau Dashboard - Usage and Logic</a:t>
            </a:r>
            <a:endParaRPr/>
          </a:p>
        </p:txBody>
      </p:sp>
      <p:sp>
        <p:nvSpPr>
          <p:cNvPr id="124" name="Google Shape;124;p19"/>
          <p:cNvSpPr txBox="1"/>
          <p:nvPr>
            <p:ph idx="1" type="body"/>
          </p:nvPr>
        </p:nvSpPr>
        <p:spPr>
          <a:xfrm>
            <a:off x="311700" y="1152475"/>
            <a:ext cx="8520600" cy="3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</a:t>
            </a:r>
            <a:r>
              <a:rPr lang="en" u="sng"/>
              <a:t>ndividual Visualizations are ordered from left to right and top to down</a:t>
            </a:r>
            <a:endParaRPr u="sng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Main KPIs at the top for a quick reference and quick decision making</a:t>
            </a:r>
            <a:endParaRPr/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can be selected at right side in filter and legend area to filter visualizations for more detailed information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Time analysis of Views, Clicks, Likes and Conversions to easily detect any mismatch in behaviour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Engagement comparison over Time to </a:t>
            </a:r>
            <a:r>
              <a:rPr lang="en"/>
              <a:t>track whether engagement is increasing, stable, or declining.</a:t>
            </a:r>
            <a:r>
              <a:rPr lang="en"/>
              <a:t> 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Main metrics by Location to identify any high-performing regions or market expansion opportunities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Platform analysis to track main metrics per channel</a:t>
            </a:r>
            <a:endParaRPr/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Identifies high-performing platforms where more budget should be spent.</a:t>
            </a:r>
            <a:endParaRPr/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Shows where different audience segments engage the most.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21428"/>
              <a:buChar char="○"/>
            </a:pPr>
            <a:r>
              <a:rPr lang="en"/>
              <a:t>Reveals which platforms drive the most conversions vs. just engagement.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Demographic analysis</a:t>
            </a:r>
            <a:endParaRPr/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103088"/>
              <a:buChar char="○"/>
            </a:pPr>
            <a:r>
              <a:rPr lang="en" sz="1358"/>
              <a:t>I</a:t>
            </a:r>
            <a:r>
              <a:rPr lang="en" sz="1508"/>
              <a:t>d</a:t>
            </a:r>
            <a:r>
              <a:rPr lang="en" sz="1379"/>
              <a:t>entifies the best-performing audience segments for future campaigns.</a:t>
            </a:r>
            <a:endParaRPr sz="1379"/>
          </a:p>
          <a:p>
            <a:pPr indent="-2898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379"/>
              <a:t>Optimizes Ad Spend by Audience</a:t>
            </a:r>
            <a:endParaRPr sz="1379"/>
          </a:p>
          <a:p>
            <a:pPr indent="-307104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66"/>
              <a:t>Most Active Days</a:t>
            </a:r>
            <a:endParaRPr sz="1766"/>
          </a:p>
          <a:p>
            <a:pPr indent="-2898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379"/>
              <a:t>Helps determine the best days to launch, boost, or adjust campaigns.</a:t>
            </a:r>
            <a:endParaRPr sz="1379"/>
          </a:p>
          <a:p>
            <a:pPr indent="-301369" lvl="1" marL="914400" rtl="0" algn="l">
              <a:spcBef>
                <a:spcPts val="0"/>
              </a:spcBef>
              <a:spcAft>
                <a:spcPts val="0"/>
              </a:spcAft>
              <a:buSzPct val="120546"/>
              <a:buChar char="○"/>
            </a:pPr>
            <a:r>
              <a:rPr lang="en" sz="1358"/>
              <a:t>Different age groups and demographics may engage more on specific days.</a:t>
            </a:r>
            <a:endParaRPr sz="1358"/>
          </a:p>
          <a:p>
            <a:pPr indent="-30617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45"/>
              <a:t>Filters, parameters and color legends on the </a:t>
            </a:r>
            <a:r>
              <a:rPr lang="en" sz="1745"/>
              <a:t>right</a:t>
            </a:r>
            <a:r>
              <a:rPr lang="en" sz="1745"/>
              <a:t> side for easy access</a:t>
            </a:r>
            <a:endParaRPr sz="1745"/>
          </a:p>
          <a:p>
            <a:pPr indent="-2889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358"/>
              <a:t>Same colors for visualizations</a:t>
            </a:r>
            <a:endParaRPr sz="1358"/>
          </a:p>
        </p:txBody>
      </p:sp>
      <p:sp>
        <p:nvSpPr>
          <p:cNvPr id="125" name="Google Shape;125;p19"/>
          <p:cNvSpPr/>
          <p:nvPr/>
        </p:nvSpPr>
        <p:spPr>
          <a:xfrm>
            <a:off x="311700" y="508925"/>
            <a:ext cx="475200" cy="44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87" y="0"/>
            <a:ext cx="79603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cxnSp>
        <p:nvCxnSpPr>
          <p:cNvPr id="132" name="Google Shape;132;p20"/>
          <p:cNvCxnSpPr/>
          <p:nvPr/>
        </p:nvCxnSpPr>
        <p:spPr>
          <a:xfrm>
            <a:off x="824700" y="687250"/>
            <a:ext cx="7480200" cy="21600"/>
          </a:xfrm>
          <a:prstGeom prst="straightConnector1">
            <a:avLst/>
          </a:prstGeom>
          <a:noFill/>
          <a:ln cap="flat" cmpd="sng" w="38100">
            <a:solidFill>
              <a:srgbClr val="B45F0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" name="Google Shape;133;p20"/>
          <p:cNvCxnSpPr/>
          <p:nvPr/>
        </p:nvCxnSpPr>
        <p:spPr>
          <a:xfrm>
            <a:off x="824700" y="1461800"/>
            <a:ext cx="6821700" cy="14100"/>
          </a:xfrm>
          <a:prstGeom prst="straightConnector1">
            <a:avLst/>
          </a:prstGeom>
          <a:noFill/>
          <a:ln cap="flat" cmpd="sng" w="38100">
            <a:solidFill>
              <a:srgbClr val="B45F0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" name="Google Shape;134;p20"/>
          <p:cNvCxnSpPr/>
          <p:nvPr/>
        </p:nvCxnSpPr>
        <p:spPr>
          <a:xfrm>
            <a:off x="824700" y="2713800"/>
            <a:ext cx="6821700" cy="14100"/>
          </a:xfrm>
          <a:prstGeom prst="straightConnector1">
            <a:avLst/>
          </a:prstGeom>
          <a:noFill/>
          <a:ln cap="flat" cmpd="sng" w="38100">
            <a:solidFill>
              <a:srgbClr val="B45F0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" name="Google Shape;135;p20"/>
          <p:cNvCxnSpPr/>
          <p:nvPr/>
        </p:nvCxnSpPr>
        <p:spPr>
          <a:xfrm>
            <a:off x="824700" y="4334725"/>
            <a:ext cx="6821700" cy="14100"/>
          </a:xfrm>
          <a:prstGeom prst="straightConnector1">
            <a:avLst/>
          </a:prstGeom>
          <a:noFill/>
          <a:ln cap="flat" cmpd="sng" w="38100">
            <a:solidFill>
              <a:srgbClr val="B45F0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" name="Google Shape;136;p20"/>
          <p:cNvCxnSpPr/>
          <p:nvPr/>
        </p:nvCxnSpPr>
        <p:spPr>
          <a:xfrm flipH="1">
            <a:off x="846500" y="745125"/>
            <a:ext cx="7386000" cy="651000"/>
          </a:xfrm>
          <a:prstGeom prst="straightConnector1">
            <a:avLst/>
          </a:prstGeom>
          <a:noFill/>
          <a:ln cap="flat" cmpd="sng" w="28575">
            <a:solidFill>
              <a:srgbClr val="B45F06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37" name="Google Shape;137;p20"/>
          <p:cNvCxnSpPr/>
          <p:nvPr/>
        </p:nvCxnSpPr>
        <p:spPr>
          <a:xfrm flipH="1">
            <a:off x="808225" y="1548125"/>
            <a:ext cx="6816600" cy="1078200"/>
          </a:xfrm>
          <a:prstGeom prst="straightConnector1">
            <a:avLst/>
          </a:prstGeom>
          <a:noFill/>
          <a:ln cap="flat" cmpd="sng" w="28575">
            <a:solidFill>
              <a:srgbClr val="B45F06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38" name="Google Shape;138;p20"/>
          <p:cNvCxnSpPr/>
          <p:nvPr/>
        </p:nvCxnSpPr>
        <p:spPr>
          <a:xfrm flipH="1">
            <a:off x="846525" y="2785150"/>
            <a:ext cx="6756600" cy="1512900"/>
          </a:xfrm>
          <a:prstGeom prst="straightConnector1">
            <a:avLst/>
          </a:prstGeom>
          <a:noFill/>
          <a:ln cap="flat" cmpd="sng" w="28575">
            <a:solidFill>
              <a:srgbClr val="B45F06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39" name="Google Shape;139;p20"/>
          <p:cNvCxnSpPr/>
          <p:nvPr/>
        </p:nvCxnSpPr>
        <p:spPr>
          <a:xfrm flipH="1">
            <a:off x="8059000" y="1099600"/>
            <a:ext cx="28800" cy="3870300"/>
          </a:xfrm>
          <a:prstGeom prst="straightConnector1">
            <a:avLst/>
          </a:prstGeom>
          <a:noFill/>
          <a:ln cap="flat" cmpd="sng" w="28575">
            <a:solidFill>
              <a:srgbClr val="B45F06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140" name="Google Shape;14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525" y="411700"/>
            <a:ext cx="5727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sz="1800">
                <a:solidFill>
                  <a:schemeClr val="dk2"/>
                </a:solidFill>
              </a:rPr>
              <a:t>Links to deliverables </a:t>
            </a:r>
            <a:endParaRPr/>
          </a:p>
        </p:txBody>
      </p:sp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311700" y="1152475"/>
            <a:ext cx="8520600" cy="37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20000"/>
          </a:bodyPr>
          <a:lstStyle/>
          <a:p>
            <a:pPr indent="-27606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300"/>
              <a:t>SQL code with screenshots</a:t>
            </a:r>
            <a:endParaRPr sz="23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https://docs.google.com/document/d/1Gni5Mp2Jew4QvwfDKkycXp90986aXYCBg7ZAxfAqsq4/edit?usp=sharing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76066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2300"/>
              <a:t>Tableau Public:</a:t>
            </a:r>
            <a:endParaRPr sz="23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https://public.tableau.com/views/MarketFlash_17424097216220/Dashboard1?:language=de-DE&amp;:sid=07F5136462294646A85B7A861AAF970F-0:0&amp;:redirect=auth&amp;:display_count=n&amp;:origin=viz_share_link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76066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2300"/>
              <a:t>Lucidchart</a:t>
            </a:r>
            <a:endParaRPr sz="23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https://lucid.app/lucidchart/6f564b13-5d9a-491d-8f4f-94a1411883ca/edit?viewport_loc=-389%2C-1065%2C2689%2C1364%2CrJ81TqOTb5TR&amp;invitationId=inv_fd524a2e-ac65-40a8-86f6-d14e3e118e7e</a:t>
            </a:r>
            <a:endParaRPr/>
          </a:p>
          <a:p>
            <a:pPr indent="-277256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2357"/>
              <a:t>Video</a:t>
            </a:r>
            <a:endParaRPr sz="2357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57" u="sng">
                <a:solidFill>
                  <a:schemeClr val="hlink"/>
                </a:solidFill>
                <a:hlinkClick r:id="rId6"/>
              </a:rPr>
              <a:t>https://www.loom.com/share/0b9f8865155b4b68b5312f583d9cc08b?sid=b6ef99d5-54c5-4261-9763-76c2cb38cd2c</a:t>
            </a:r>
            <a:endParaRPr sz="2357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57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57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1"/>
          <p:cNvSpPr/>
          <p:nvPr/>
        </p:nvSpPr>
        <p:spPr>
          <a:xfrm>
            <a:off x="311700" y="476825"/>
            <a:ext cx="475200" cy="44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